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2" r:id="rId2"/>
    <p:sldId id="257" r:id="rId3"/>
    <p:sldId id="295" r:id="rId4"/>
    <p:sldId id="296" r:id="rId5"/>
    <p:sldId id="287" r:id="rId6"/>
    <p:sldId id="297" r:id="rId7"/>
    <p:sldId id="298" r:id="rId8"/>
    <p:sldId id="300" r:id="rId9"/>
    <p:sldId id="299" r:id="rId10"/>
    <p:sldId id="301" r:id="rId11"/>
    <p:sldId id="30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6E28626-4FE5-482D-B40A-ED96C50C3B36}">
          <p14:sldIdLst>
            <p14:sldId id="282"/>
            <p14:sldId id="257"/>
            <p14:sldId id="295"/>
            <p14:sldId id="296"/>
            <p14:sldId id="287"/>
            <p14:sldId id="297"/>
            <p14:sldId id="298"/>
            <p14:sldId id="300"/>
            <p14:sldId id="299"/>
            <p14:sldId id="301"/>
            <p14:sldId id="30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00CC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6" autoAdjust="0"/>
    <p:restoredTop sz="99137" autoAdjust="0"/>
  </p:normalViewPr>
  <p:slideViewPr>
    <p:cSldViewPr>
      <p:cViewPr>
        <p:scale>
          <a:sx n="90" d="100"/>
          <a:sy n="90" d="100"/>
        </p:scale>
        <p:origin x="-138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AA1C0-9082-4B80-87B8-B961F5EB0929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16F36-FAC6-47D8-B1E0-73C02C253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0E3C-3379-45A7-B150-F524741A4997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92DC-75CA-48A5-B152-5EDB79D45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1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0E3C-3379-45A7-B150-F524741A4997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92DC-75CA-48A5-B152-5EDB79D45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2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0E3C-3379-45A7-B150-F524741A4997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92DC-75CA-48A5-B152-5EDB79D45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8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0E3C-3379-45A7-B150-F524741A4997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92DC-75CA-48A5-B152-5EDB79D45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8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0E3C-3379-45A7-B150-F524741A4997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92DC-75CA-48A5-B152-5EDB79D45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8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086600" y="0"/>
            <a:ext cx="2057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400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086600" y="76200"/>
            <a:ext cx="205740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" b="1" dirty="0" smtClean="0">
                <a:solidFill>
                  <a:schemeClr val="bg1"/>
                </a:solidFill>
              </a:rPr>
              <a:t>Learning Objectives:</a:t>
            </a:r>
            <a:endParaRPr lang="en-US" sz="175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086600" y="4515163"/>
            <a:ext cx="2057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" b="1" dirty="0" smtClean="0">
                <a:solidFill>
                  <a:schemeClr val="bg1"/>
                </a:solidFill>
              </a:rPr>
              <a:t>Language Objectives:</a:t>
            </a:r>
            <a:endParaRPr lang="en-US" sz="1750" b="1" dirty="0">
              <a:solidFill>
                <a:schemeClr val="bg1"/>
              </a:solid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3"/>
          </p:nvPr>
        </p:nvSpPr>
        <p:spPr>
          <a:xfrm>
            <a:off x="7086600" y="438150"/>
            <a:ext cx="2057400" cy="398145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4"/>
          </p:nvPr>
        </p:nvSpPr>
        <p:spPr>
          <a:xfrm>
            <a:off x="7086600" y="5086350"/>
            <a:ext cx="2057400" cy="177165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8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0E3C-3379-45A7-B150-F524741A4997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92DC-75CA-48A5-B152-5EDB79D45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8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0E3C-3379-45A7-B150-F524741A4997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92DC-75CA-48A5-B152-5EDB79D45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4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0E3C-3379-45A7-B150-F524741A4997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92DC-75CA-48A5-B152-5EDB79D45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3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0E3C-3379-45A7-B150-F524741A4997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92DC-75CA-48A5-B152-5EDB79D45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3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0E3C-3379-45A7-B150-F524741A4997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92DC-75CA-48A5-B152-5EDB79D45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10E3C-3379-45A7-B150-F524741A4997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292DC-75CA-48A5-B152-5EDB79D45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6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9.tmp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7086600" cy="901987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Do Now</a:t>
            </a:r>
            <a:endParaRPr lang="en-US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Students will describe the effects of each parameter in the function rule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y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𝑏𝑥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Students will use tables of values and graphs to estimate answers for questions about situations modeled by quadratic functions.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1780" t="-459" r="-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Students will sort quadratic functions into categories created by the shape the function creates.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152400" y="533400"/>
            <a:ext cx="6705600" cy="5791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Write an expression to find the area,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then determine the area of the rectangle using any method.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90600" y="13716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47800" y="990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" y="14594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133600" y="1371600"/>
            <a:ext cx="6858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362200" y="926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00400" y="1399953"/>
                <a:ext cx="2895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Area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=2(5+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399953"/>
                <a:ext cx="289560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684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247904"/>
              </p:ext>
            </p:extLst>
          </p:nvPr>
        </p:nvGraphicFramePr>
        <p:xfrm>
          <a:off x="457200" y="3048000"/>
          <a:ext cx="6096000" cy="358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790700">
                <a:tc>
                  <a:txBody>
                    <a:bodyPr/>
                    <a:lstStyle/>
                    <a:p>
                      <a:r>
                        <a:rPr lang="en-US" dirty="0" smtClean="0"/>
                        <a:t>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B.</a:t>
                      </a:r>
                      <a:endParaRPr lang="en-US" dirty="0"/>
                    </a:p>
                  </a:txBody>
                  <a:tcPr/>
                </a:tc>
              </a:tr>
              <a:tr h="1790700">
                <a:tc>
                  <a:txBody>
                    <a:bodyPr/>
                    <a:lstStyle/>
                    <a:p>
                      <a:r>
                        <a:rPr lang="en-US" dirty="0" smtClean="0"/>
                        <a:t>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1066800" y="3874532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524000" y="349353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652132" y="3831266"/>
                <a:ext cx="838200" cy="615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32" y="3831266"/>
                <a:ext cx="838200" cy="6157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2209800" y="3874532"/>
            <a:ext cx="6858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438400" y="3429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267200" y="3569732"/>
            <a:ext cx="1828800" cy="1078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724400" y="318873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886200" y="3657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410200" y="3569732"/>
            <a:ext cx="685800" cy="10784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638800" y="318016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066800" y="5715000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295400" y="5334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2x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57200" y="58028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x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066800" y="5715000"/>
            <a:ext cx="9906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209800" y="5345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267200" y="5474732"/>
            <a:ext cx="1828800" cy="926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419600" y="5105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886200" y="5715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2x 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267200" y="5472223"/>
            <a:ext cx="685800" cy="9260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410200" y="5117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7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Factored and Expanded forms of Quadratics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6400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P475</a:t>
            </a:r>
          </a:p>
          <a:p>
            <a:r>
              <a:rPr lang="en-US" sz="2400" b="1" dirty="0" smtClean="0"/>
              <a:t>Working in your groups, read where it states: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Factored and Expanded Forms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 smtClean="0"/>
              <a:t>Complete all parts of Q5 and Q6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Students will describe the effects of each parameter in the function rule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y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𝑏𝑥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Students will use tables of values and graphs to estimate answers for questions about situations modeled by quadratic functions.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1780" t="-459" r="-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Students will sort quadratic functions into categories created by the shape the function creates.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3787"/>
            <a:ext cx="7086600" cy="901987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Exit Ticket</a:t>
            </a:r>
            <a:endParaRPr lang="en-US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Students will describe the effects of each parameter in the function rule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y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𝑏𝑥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Students will use tables of values and graphs to estimate answers for questions about situations modeled by quadratic functions.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1780" t="-459" r="-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Students will sort quadratic functions into categories created by the shape the function creates.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28600" y="990600"/>
                <a:ext cx="6629400" cy="5562600"/>
              </a:xfrm>
            </p:spPr>
            <p:txBody>
              <a:bodyPr/>
              <a:lstStyle/>
              <a:p>
                <a:r>
                  <a:rPr lang="en-US" dirty="0" smtClean="0"/>
                  <a:t>Rewrite the following quadratics in expanded form:</a:t>
                </a:r>
              </a:p>
              <a:p>
                <a:endParaRPr lang="en-US" sz="1800" dirty="0"/>
              </a:p>
              <a:p>
                <a:pPr marL="1314450" lvl="2" indent="-514350">
                  <a:buFont typeface="+mj-lt"/>
                  <a:buAutoNum type="alphaLcParenR"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(3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−5)</m:t>
                    </m:r>
                  </m:oMath>
                </a14:m>
                <a:endParaRPr lang="en-US" sz="2800" dirty="0" smtClean="0"/>
              </a:p>
              <a:p>
                <a:pPr marL="1314450" lvl="2" indent="-514350">
                  <a:buFont typeface="+mj-lt"/>
                  <a:buAutoNum type="alphaLcParenR"/>
                </a:pPr>
                <a:endParaRPr lang="en-US" sz="2800" dirty="0" smtClean="0"/>
              </a:p>
              <a:p>
                <a:pPr marL="1314450" lvl="2" indent="-514350">
                  <a:buFont typeface="+mj-lt"/>
                  <a:buAutoNum type="alphaLcParenR"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(5+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pPr marL="1314450" lvl="2" indent="-514350">
                  <a:buFont typeface="+mj-lt"/>
                  <a:buAutoNum type="alphaLcParenR"/>
                </a:pPr>
                <a:endParaRPr lang="en-US" sz="2800" dirty="0" smtClean="0"/>
              </a:p>
              <a:p>
                <a:pPr marL="1314450" lvl="2" indent="-514350">
                  <a:buFont typeface="+mj-lt"/>
                  <a:buAutoNum type="alphaLcParenR"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6+3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5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2800" dirty="0" smtClean="0"/>
              </a:p>
              <a:p>
                <a:pPr marL="1314450" lvl="2" indent="-514350">
                  <a:buFont typeface="+mj-lt"/>
                  <a:buAutoNum type="alphaLcParenR"/>
                </a:pPr>
                <a:endParaRPr lang="en-US" sz="2800" dirty="0" smtClean="0"/>
              </a:p>
              <a:p>
                <a:pPr marL="1314450" lvl="2" indent="-514350">
                  <a:buFont typeface="+mj-lt"/>
                  <a:buAutoNum type="alphaLcParenR"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(6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+4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pPr marL="914400" lvl="1" indent="-514350">
                  <a:buFont typeface="+mj-lt"/>
                  <a:buAutoNum type="alphaUcPeriod"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990600"/>
                <a:ext cx="6629400" cy="5562600"/>
              </a:xfrm>
              <a:blipFill rotWithShape="1">
                <a:blip r:embed="rId3"/>
                <a:stretch>
                  <a:fillRect l="-1656" t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7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400800" cy="1143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October </a:t>
            </a:r>
            <a:r>
              <a:rPr lang="en-US" sz="8000" b="1" dirty="0" smtClean="0"/>
              <a:t>31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5290"/>
            <a:ext cx="6400800" cy="288431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Happy Halloween!!!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/>
              <a:t>House Keeping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086600" y="327102"/>
                <a:ext cx="2057400" cy="3981450"/>
              </a:xfrm>
            </p:spPr>
            <p:txBody>
              <a:bodyPr/>
              <a:lstStyle/>
              <a:p>
                <a:r>
                  <a:rPr lang="en-US" sz="1800" dirty="0"/>
                  <a:t>Students will describe the effects of each parameter in the function rule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1">
                        <a:latin typeface="Cambria Math"/>
                      </a:rPr>
                      <m:t>y</m:t>
                    </m:r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+</m:t>
                    </m:r>
                    <m:r>
                      <a:rPr lang="en-US" sz="1800" i="1">
                        <a:latin typeface="Cambria Math"/>
                      </a:rPr>
                      <m:t>𝑏𝑥</m:t>
                    </m:r>
                    <m:r>
                      <a:rPr lang="en-US" sz="1800" i="1">
                        <a:latin typeface="Cambria Math"/>
                      </a:rPr>
                      <m:t>+</m:t>
                    </m:r>
                    <m:r>
                      <a:rPr lang="en-US" sz="18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1800" dirty="0"/>
                  <a:t>. 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Students will use tables of values and graphs to estimate answers for questions about situations modeled by quadratic functions.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086600" y="327102"/>
                <a:ext cx="2057400" cy="3981450"/>
              </a:xfrm>
              <a:blipFill rotWithShape="1">
                <a:blip r:embed="rId2"/>
                <a:stretch>
                  <a:fillRect l="-2671" t="-766" r="-3561" b="-3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7200" y="4334470"/>
            <a:ext cx="6324600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b="1" dirty="0" smtClean="0"/>
              <a:t>Unit 7 Test</a:t>
            </a:r>
          </a:p>
          <a:p>
            <a:pPr algn="ctr"/>
            <a:r>
              <a:rPr lang="en-US" dirty="0" smtClean="0"/>
              <a:t>Friday, Nov 15</a:t>
            </a:r>
          </a:p>
          <a:p>
            <a:pPr algn="ctr"/>
            <a:r>
              <a:rPr lang="en-US" dirty="0" smtClean="0"/>
              <a:t>May use Math Tool Kit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Students will </a:t>
            </a:r>
            <a:r>
              <a:rPr lang="en-US" dirty="0" smtClean="0"/>
              <a:t>sort quadratic functions into categories created by the shape the function creates.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2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3787"/>
            <a:ext cx="7086600" cy="901987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Homework Check</a:t>
            </a:r>
            <a:endParaRPr lang="en-US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Students will describe the effects of each parameter in the function rule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y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𝑏𝑥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Students will use tables of values and graphs to estimate answers for questions about situations modeled by quadratic functions.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1780" t="-459" r="-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Students will sort quadratic functions into categories created by the shape the function creates.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Content Placeholder 2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222238292"/>
                  </p:ext>
                </p:extLst>
              </p:nvPr>
            </p:nvGraphicFramePr>
            <p:xfrm>
              <a:off x="76200" y="1392246"/>
              <a:ext cx="4495800" cy="51761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5911"/>
                    <a:gridCol w="3979889"/>
                  </a:tblGrid>
                  <a:tr h="142715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 smtClean="0"/>
                            <a:t>1) </a:t>
                          </a:r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Rule I     -   Graph B</a:t>
                          </a:r>
                        </a:p>
                        <a:p>
                          <a:r>
                            <a:rPr lang="en-US" sz="1800" dirty="0" smtClean="0"/>
                            <a:t>Rule</a:t>
                          </a:r>
                          <a:r>
                            <a:rPr lang="en-US" sz="1800" baseline="0" dirty="0" smtClean="0"/>
                            <a:t> II    -   Graph A</a:t>
                          </a:r>
                        </a:p>
                        <a:p>
                          <a:r>
                            <a:rPr lang="en-US" sz="1800" baseline="0" dirty="0" smtClean="0"/>
                            <a:t>Rule III   -   Graph D</a:t>
                          </a:r>
                        </a:p>
                        <a:p>
                          <a:r>
                            <a:rPr lang="en-US" sz="1800" baseline="0" dirty="0" smtClean="0"/>
                            <a:t>Rule IV   -   Graph C</a:t>
                          </a:r>
                          <a:endParaRPr lang="en-US" sz="1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70765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 smtClean="0"/>
                            <a:t>2) </a:t>
                          </a:r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AutoNum type="alphaLcPeriod"/>
                          </a:pPr>
                          <a:r>
                            <a:rPr lang="en-US" sz="1800" dirty="0" smtClean="0"/>
                            <a:t>All three graphs</a:t>
                          </a:r>
                          <a:r>
                            <a:rPr lang="en-US" sz="1800" baseline="0" dirty="0" smtClean="0"/>
                            <a:t> have non-negative y values and are increasing on this interval.  </a:t>
                          </a:r>
                        </a:p>
                        <a:p>
                          <a:pPr marL="457200" lvl="1" indent="0">
                            <a:buNone/>
                          </a:pPr>
                          <a:r>
                            <a:rPr lang="en-US" sz="1800" baseline="0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</a:rPr>
                            <a:t>Both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1800" b="0" i="1" baseline="0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800" b="0" i="1" baseline="0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baseline="0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b="0" i="1" baseline="0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</a:rPr>
                            <a:t> and</a:t>
                          </a:r>
                          <a:r>
                            <a:rPr lang="en-US" sz="1800" baseline="0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1800" b="0" i="1" baseline="0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800" b="0" i="1" baseline="0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baseline="0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800" b="0" i="1" baseline="0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</a:rPr>
                            <a:t> are increasing at an increasing rate.  </a:t>
                          </a:r>
                          <a:r>
                            <a:rPr lang="en-US" sz="180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Both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1800" b="0" i="1" baseline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=2</m:t>
                              </m:r>
                              <m:r>
                                <a:rPr lang="en-US" sz="1800" b="0" i="1" baseline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1800" b="0" i="1" baseline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800" b="0" i="1" baseline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baseline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b="0" i="1" baseline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sz="180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have y-intercepts at the origin.</a:t>
                          </a:r>
                          <a:endParaRPr lang="en-US" sz="18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707659">
                    <a:tc>
                      <a:txBody>
                        <a:bodyPr/>
                        <a:lstStyle/>
                        <a:p>
                          <a:pPr algn="r"/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lphaLcPeriod" startAt="2"/>
                          </a:pPr>
                          <a:r>
                            <a:rPr lang="en-US" sz="1800" b="0" i="0" baseline="0" dirty="0" smtClean="0"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1800" b="0" i="1" baseline="0" smtClean="0">
                                  <a:latin typeface="Cambria Math"/>
                                </a:rPr>
                                <m:t>=2</m:t>
                              </m:r>
                              <m:r>
                                <a:rPr lang="en-US" sz="1800" b="0" i="1" baseline="0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dirty="0" smtClean="0"/>
                            <a:t> is increasing at a constant  rate: while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1800" b="0" i="1" baseline="0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800" b="0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baseline="0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b="0" i="1" baseline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 smtClean="0"/>
                            <a:t> </a:t>
                          </a:r>
                          <a:r>
                            <a:rPr lang="en-US" sz="1800" dirty="0" smtClean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1800" b="0" i="1" baseline="0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800" b="0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baseline="0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800" b="0" i="1" baseline="0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 smtClean="0"/>
                            <a:t> are increasing at an increasing</a:t>
                          </a:r>
                          <a:r>
                            <a:rPr lang="en-US" sz="1800" baseline="0" dirty="0" smtClean="0"/>
                            <a:t> rate</a:t>
                          </a:r>
                        </a:p>
                        <a:p>
                          <a:pPr lvl="1"/>
                          <a:r>
                            <a:rPr lang="en-US" sz="1800" baseline="0" dirty="0" smtClean="0">
                              <a:solidFill>
                                <a:schemeClr val="accent1"/>
                              </a:solidFill>
                            </a:rPr>
                            <a:t>The y-intercept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1800" b="0" i="1" baseline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800" b="0" i="1" baseline="0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baseline="0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800" b="0" i="1" baseline="0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accent1"/>
                              </a:solidFill>
                            </a:rPr>
                            <a:t> is (0, 1);</a:t>
                          </a:r>
                          <a:r>
                            <a:rPr lang="en-US" sz="1800" baseline="0" dirty="0" smtClean="0">
                              <a:solidFill>
                                <a:schemeClr val="accent1"/>
                              </a:solidFill>
                            </a:rPr>
                            <a:t> while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1800" b="0" i="1" baseline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=2</m:t>
                              </m:r>
                              <m:r>
                                <a:rPr lang="en-US" sz="1800" b="0" i="1" baseline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accent1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1800" b="0" i="1" baseline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800" b="0" i="1" baseline="0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baseline="0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b="0" i="1" baseline="0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:r>
                            <a:rPr lang="en-US" sz="1800" dirty="0" smtClean="0">
                              <a:solidFill>
                                <a:schemeClr val="accent1"/>
                              </a:solidFill>
                            </a:rPr>
                            <a:t>have y-intercepts at the origin.</a:t>
                          </a:r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Content Placeholder 2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222238292"/>
                  </p:ext>
                </p:extLst>
              </p:nvPr>
            </p:nvGraphicFramePr>
            <p:xfrm>
              <a:off x="76200" y="1392246"/>
              <a:ext cx="4495800" cy="51761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5911"/>
                    <a:gridCol w="3979889"/>
                  </a:tblGrid>
                  <a:tr h="142715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 smtClean="0"/>
                            <a:t>1) </a:t>
                          </a:r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Rule I     -   Graph B</a:t>
                          </a:r>
                        </a:p>
                        <a:p>
                          <a:r>
                            <a:rPr lang="en-US" sz="1800" dirty="0" smtClean="0"/>
                            <a:t>Rule</a:t>
                          </a:r>
                          <a:r>
                            <a:rPr lang="en-US" sz="1800" baseline="0" dirty="0" smtClean="0"/>
                            <a:t> II    -   Graph A</a:t>
                          </a:r>
                        </a:p>
                        <a:p>
                          <a:r>
                            <a:rPr lang="en-US" sz="1800" baseline="0" dirty="0" smtClean="0"/>
                            <a:t>Rule III   -   Graph D</a:t>
                          </a:r>
                        </a:p>
                        <a:p>
                          <a:r>
                            <a:rPr lang="en-US" sz="1800" baseline="0" dirty="0" smtClean="0"/>
                            <a:t>Rule IV   -   Graph C</a:t>
                          </a:r>
                          <a:endParaRPr lang="en-US" sz="1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20116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 smtClean="0"/>
                            <a:t>2) </a:t>
                          </a:r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3190" t="-72205" b="-90634"/>
                          </a:stretch>
                        </a:blipFill>
                      </a:tcPr>
                    </a:tc>
                  </a:tr>
                  <a:tr h="1737360">
                    <a:tc>
                      <a:txBody>
                        <a:bodyPr/>
                        <a:lstStyle/>
                        <a:p>
                          <a:pPr algn="r"/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3190" t="-200000" b="-526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838200" y="762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U7L1I3 </a:t>
            </a:r>
            <a:r>
              <a:rPr lang="en-US" b="1" dirty="0" smtClean="0">
                <a:solidFill>
                  <a:srgbClr val="FF0000"/>
                </a:solidFill>
              </a:rPr>
              <a:t>HW – Due October 30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37" y="3418636"/>
            <a:ext cx="2349363" cy="22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Students will describe the effects of each parameter in the function rule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y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𝑏𝑥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Students will use tables of values and graphs to estimate answers for questions about situations modeled by quadratic functions.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1780" t="-459" r="-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Students will sort quadratic functions into categories created by the shape the function creates.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403" y="-152400"/>
            <a:ext cx="62159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Math Tool kit</a:t>
            </a:r>
            <a:endParaRPr lang="en-US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76400" y="1600200"/>
            <a:ext cx="0" cy="502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403" y="1600200"/>
            <a:ext cx="1720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Quadratic Functions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19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6400800" cy="1143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Practice</a:t>
            </a:r>
            <a:endParaRPr lang="en-US" sz="7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Students will describe the effects of each parameter in the function rule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y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Students will use tables of values and graphs to estimate answers for questions about situations modeled by quadratic functions.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1780" t="-459" r="-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Students will sort quadratic functions into categories created by the shape the function creates.</a:t>
            </a:r>
          </a:p>
        </p:txBody>
      </p:sp>
      <p:pic>
        <p:nvPicPr>
          <p:cNvPr id="10" name="Picture 2" descr="C:\Users\mer018057\AppData\Local\Microsoft\Windows\Temporary Internet Files\Content.IE5\SLWYHEJI\MC9003838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1215203" cy="121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180214"/>
            <a:ext cx="1895740" cy="12384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19400"/>
            <a:ext cx="6400800" cy="3733800"/>
          </a:xfrm>
        </p:spPr>
        <p:txBody>
          <a:bodyPr/>
          <a:lstStyle/>
          <a:p>
            <a:r>
              <a:rPr lang="en-US" dirty="0" smtClean="0"/>
              <a:t>Create an example of a quadratic function that is shaped like a half pipe.</a:t>
            </a:r>
          </a:p>
          <a:p>
            <a:r>
              <a:rPr lang="en-US" dirty="0" smtClean="0"/>
              <a:t>Create an example of a quadratic function that is shaped like an umbrella.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Students will describe the effects of each parameter in the function rule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y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𝑏𝑥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Students will use tables of values and graphs to estimate answers for questions about situations modeled by quadratic functions.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1780" t="-459" r="-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Students will sort quadratic functions into categories created by the shape the function creates.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403" y="-152400"/>
            <a:ext cx="62159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Math Tool kit</a:t>
            </a:r>
            <a:endParaRPr lang="en-US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76400" y="1600200"/>
            <a:ext cx="0" cy="502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403" y="1600200"/>
            <a:ext cx="1720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Quadratic Functions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730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6400800" cy="1143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Practice</a:t>
            </a:r>
            <a:endParaRPr lang="en-US" sz="7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Students will describe the effects of each parameter in the function rule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y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Students will use tables of values and graphs to estimate answers for questions about situations modeled by quadratic functions.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1780" t="-459" r="-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Students will sort quadratic functions into categories created by the shape the function creates.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63693" y="1337931"/>
                <a:ext cx="1089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693" y="1337931"/>
                <a:ext cx="108927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40817" y="847797"/>
                <a:ext cx="14932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817" y="847797"/>
                <a:ext cx="1493229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11032" y="838200"/>
                <a:ext cx="13201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032" y="838200"/>
                <a:ext cx="132010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40520" y="1337931"/>
                <a:ext cx="14483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520" y="1337931"/>
                <a:ext cx="144834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76400" y="838200"/>
                <a:ext cx="13201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838200"/>
                <a:ext cx="1320105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4776" y="838200"/>
                <a:ext cx="916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76" y="838200"/>
                <a:ext cx="916148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78676" y="1337931"/>
                <a:ext cx="14483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676" y="1337931"/>
                <a:ext cx="1448345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5786" y="1337931"/>
                <a:ext cx="14932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86" y="1337931"/>
                <a:ext cx="1493229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0"/>
          <a:stretch/>
        </p:blipFill>
        <p:spPr>
          <a:xfrm>
            <a:off x="-1485184" y="2209800"/>
            <a:ext cx="4496068" cy="41803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438400"/>
            <a:ext cx="2667000" cy="1828800"/>
          </a:xfrm>
          <a:prstGeom prst="rect">
            <a:avLst/>
          </a:prstGeom>
          <a:solidFill>
            <a:srgbClr val="00CC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4419600"/>
            <a:ext cx="2667000" cy="1828800"/>
          </a:xfrm>
          <a:prstGeom prst="rect">
            <a:avLst/>
          </a:prstGeom>
          <a:solidFill>
            <a:srgbClr val="9966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4267200"/>
            <a:ext cx="2667000" cy="1524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385518"/>
              </p:ext>
            </p:extLst>
          </p:nvPr>
        </p:nvGraphicFramePr>
        <p:xfrm>
          <a:off x="2936259" y="2438400"/>
          <a:ext cx="3997941" cy="3733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7941"/>
              </a:tblGrid>
              <a:tr h="1244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CC00"/>
                          </a:solidFill>
                        </a:rPr>
                        <a:t>y-intercept</a:t>
                      </a:r>
                      <a:r>
                        <a:rPr lang="en-US" baseline="0" dirty="0" smtClean="0">
                          <a:solidFill>
                            <a:srgbClr val="00CC00"/>
                          </a:solidFill>
                        </a:rPr>
                        <a:t> is above the x-axis:</a:t>
                      </a:r>
                      <a:endParaRPr lang="en-US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</a:tr>
              <a:tr h="1244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y-intercept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is on the x-axis: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244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9966FF"/>
                          </a:solidFill>
                        </a:rPr>
                        <a:t>y-intercept is below the x-axis:</a:t>
                      </a:r>
                      <a:endParaRPr lang="en-US" dirty="0">
                        <a:solidFill>
                          <a:srgbClr val="9966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2400" y="1828800"/>
            <a:ext cx="676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each quadratic in the correct category below: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1784499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0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867400" y="304800"/>
            <a:ext cx="3733800" cy="47244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 D  </a:t>
            </a:r>
            <a:r>
              <a:rPr lang="en-US" sz="6000" b="1" dirty="0">
                <a:solidFill>
                  <a:schemeClr val="bg1"/>
                </a:solidFill>
              </a:rPr>
              <a:t>N</a:t>
            </a:r>
            <a:r>
              <a:rPr lang="en-US" sz="6000" b="1" dirty="0" smtClean="0">
                <a:solidFill>
                  <a:schemeClr val="bg1"/>
                </a:solidFill>
              </a:rPr>
              <a:t>  Q  </a:t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 G  S  P </a:t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>
                <a:solidFill>
                  <a:schemeClr val="bg1"/>
                </a:solidFill>
              </a:rPr>
              <a:t>A</a:t>
            </a:r>
            <a:r>
              <a:rPr lang="en-US" sz="6000" b="1" dirty="0" smtClean="0">
                <a:solidFill>
                  <a:schemeClr val="bg1"/>
                </a:solidFill>
              </a:rPr>
              <a:t>  </a:t>
            </a:r>
            <a:r>
              <a:rPr lang="en-US" sz="6000" b="1" dirty="0">
                <a:solidFill>
                  <a:schemeClr val="bg1"/>
                </a:solidFill>
              </a:rPr>
              <a:t>H</a:t>
            </a:r>
            <a:r>
              <a:rPr lang="en-US" sz="6000" b="1" dirty="0" smtClean="0">
                <a:solidFill>
                  <a:schemeClr val="bg1"/>
                </a:solidFill>
              </a:rPr>
              <a:t>  O</a:t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 T  X  E  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5410200"/>
            <a:ext cx="762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9400" y="5410200"/>
            <a:ext cx="762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5410200"/>
            <a:ext cx="762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5800" y="5410200"/>
            <a:ext cx="762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34000" y="5410200"/>
            <a:ext cx="762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72200" y="5410200"/>
            <a:ext cx="762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29411" y="5334000"/>
            <a:ext cx="48686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   X   P  A  N  D</a:t>
            </a:r>
            <a:endParaRPr 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1"/>
          <a:stretch/>
        </p:blipFill>
        <p:spPr>
          <a:xfrm>
            <a:off x="402772" y="2876185"/>
            <a:ext cx="2638879" cy="222921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6" y="533400"/>
            <a:ext cx="2557704" cy="2153004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33400"/>
            <a:ext cx="2455709" cy="21482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00400" y="2876185"/>
            <a:ext cx="2455709" cy="2229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78027" y="3014008"/>
                <a:ext cx="1774973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400" b="1" dirty="0" smtClean="0">
                  <a:solidFill>
                    <a:srgbClr val="C00000"/>
                  </a:solidFill>
                </a:endParaRPr>
              </a:p>
              <a:p>
                <a:endParaRPr lang="en-US" sz="2400" b="1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en-US" sz="2400" b="1" dirty="0" smtClean="0">
                  <a:solidFill>
                    <a:srgbClr val="C00000"/>
                  </a:solidFill>
                </a:endParaRPr>
              </a:p>
              <a:p>
                <a:endParaRPr lang="en-US" sz="2400" b="1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400" b="1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027" y="3014008"/>
                <a:ext cx="1774973" cy="19389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Down Arrow 21"/>
          <p:cNvSpPr/>
          <p:nvPr/>
        </p:nvSpPr>
        <p:spPr>
          <a:xfrm>
            <a:off x="5115796" y="3124200"/>
            <a:ext cx="370604" cy="1676400"/>
          </a:xfrm>
          <a:prstGeom prst="downArrow">
            <a:avLst>
              <a:gd name="adj1" fmla="val 20627"/>
              <a:gd name="adj2" fmla="val 7760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3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3787"/>
            <a:ext cx="7086600" cy="901987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Expanded </a:t>
            </a:r>
            <a:r>
              <a:rPr lang="en-US" sz="6000" b="1" dirty="0" err="1" smtClean="0"/>
              <a:t>vs</a:t>
            </a:r>
            <a:r>
              <a:rPr lang="en-US" sz="6000" b="1" dirty="0" smtClean="0"/>
              <a:t> Factored</a:t>
            </a:r>
            <a:endParaRPr lang="en-US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Students will describe the effects of each parameter in the function rule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y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𝑏𝑥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Students will use tables of values and graphs to estimate answers for questions about situations modeled by quadratic functions.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1780" t="-459" r="-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Students will sort quadratic functions into categories created by the shape the function creates.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887291276"/>
                  </p:ext>
                </p:extLst>
              </p:nvPr>
            </p:nvGraphicFramePr>
            <p:xfrm>
              <a:off x="228600" y="1066801"/>
              <a:ext cx="6629400" cy="56879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4700"/>
                    <a:gridCol w="3314700"/>
                  </a:tblGrid>
                  <a:tr h="5671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Expanded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Factored</a:t>
                          </a:r>
                          <a:endParaRPr lang="en-US" sz="3200" dirty="0"/>
                        </a:p>
                      </a:txBody>
                      <a:tcPr/>
                    </a:tc>
                  </a:tr>
                  <a:tr h="74620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 parenthesis!!!</a:t>
                          </a:r>
                        </a:p>
                        <a:p>
                          <a:endParaRPr lang="en-US" sz="8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10+2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Has parenthesis!!!</a:t>
                          </a:r>
                        </a:p>
                        <a:p>
                          <a:endParaRPr lang="en-US" sz="8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2(5+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100867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Found by multiplying:</a:t>
                          </a:r>
                        </a:p>
                        <a:p>
                          <a:endParaRPr lang="en-US" sz="8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5+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</a:rPr>
                                  <m:t>=2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∙5+2∙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=10+2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Found by dividing</a:t>
                          </a:r>
                          <a:r>
                            <a:rPr lang="en-US" baseline="0" dirty="0" smtClean="0"/>
                            <a:t> or pulling out:</a:t>
                          </a:r>
                        </a:p>
                        <a:p>
                          <a:endParaRPr lang="en-US" sz="800" baseline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10+2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=2∙5+2∙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=2(5+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700307">
                    <a:tc gridSpan="2">
                      <a:txBody>
                        <a:bodyPr/>
                        <a:lstStyle/>
                        <a:p>
                          <a:r>
                            <a:rPr lang="en-US" dirty="0" smtClean="0"/>
                            <a:t>Find the</a:t>
                          </a:r>
                          <a:r>
                            <a:rPr lang="en-US" baseline="0" dirty="0" smtClean="0"/>
                            <a:t> missing version of the equations below:</a:t>
                          </a:r>
                          <a:endParaRPr lang="en-US" dirty="0"/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654125">
                    <a:tc>
                      <a:txBody>
                        <a:bodyPr/>
                        <a:lstStyle/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UcPeriod"/>
                            <a:tabLst/>
                            <a:defRPr/>
                          </a:pPr>
                          <a:r>
                            <a:rPr lang="en-US" b="0" dirty="0" smtClean="0"/>
                            <a:t>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+12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</a:tr>
                  <a:tr h="65412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B.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        </a:t>
                          </a:r>
                          <a:r>
                            <a:rPr lang="en-US" b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5(1−7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  <a:tr h="65412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C. 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/>
                                </a:rPr>
                                <m:t>                         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3+12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</a:tr>
                  <a:tr h="65412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D.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(3+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887291276"/>
                  </p:ext>
                </p:extLst>
              </p:nvPr>
            </p:nvGraphicFramePr>
            <p:xfrm>
              <a:off x="228600" y="1066801"/>
              <a:ext cx="6629400" cy="56879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4700"/>
                    <a:gridCol w="3314700"/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Expanded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Factored</a:t>
                          </a:r>
                          <a:endParaRPr lang="en-US" sz="3200" dirty="0"/>
                        </a:p>
                      </a:txBody>
                      <a:tcPr/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4" t="-86400" r="-99816" b="-57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368" t="-86400" b="-571200"/>
                          </a:stretch>
                        </a:blipFill>
                      </a:tcPr>
                    </a:tc>
                  </a:tr>
                  <a:tr h="10300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4" t="-137870" r="-99816" b="-322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368" t="-137870" b="-322485"/>
                          </a:stretch>
                        </a:blipFill>
                      </a:tcPr>
                    </a:tc>
                  </a:tr>
                  <a:tr h="700307">
                    <a:tc gridSpan="2">
                      <a:txBody>
                        <a:bodyPr/>
                        <a:lstStyle/>
                        <a:p>
                          <a:r>
                            <a:rPr lang="en-US" dirty="0" smtClean="0"/>
                            <a:t>Find the</a:t>
                          </a:r>
                          <a:r>
                            <a:rPr lang="en-US" baseline="0" dirty="0" smtClean="0"/>
                            <a:t> missing version of the equations below:</a:t>
                          </a:r>
                          <a:endParaRPr lang="en-US" dirty="0"/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6541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84" t="-483178" r="-99816" b="-301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</a:tr>
                  <a:tr h="65412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B.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368" t="-583178" b="-201869"/>
                          </a:stretch>
                        </a:blipFill>
                      </a:tcPr>
                    </a:tc>
                  </a:tr>
                  <a:tr h="6541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84" t="-676852" r="-9981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</a:tr>
                  <a:tr h="65412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D.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368" t="-784112" b="-93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Right Arrow 8"/>
          <p:cNvSpPr/>
          <p:nvPr/>
        </p:nvSpPr>
        <p:spPr>
          <a:xfrm>
            <a:off x="3352800" y="43434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3308500" y="49973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320901" y="5638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3297867" y="63246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45528</TotalTime>
  <Words>1140</Words>
  <Application>Microsoft Office PowerPoint</Application>
  <PresentationFormat>On-screen Show (4:3)</PresentationFormat>
  <Paragraphs>151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Do Now</vt:lpstr>
      <vt:lpstr>October 31</vt:lpstr>
      <vt:lpstr>Homework Check</vt:lpstr>
      <vt:lpstr>PowerPoint Presentation</vt:lpstr>
      <vt:lpstr>Practice</vt:lpstr>
      <vt:lpstr>PowerPoint Presentation</vt:lpstr>
      <vt:lpstr>Practice</vt:lpstr>
      <vt:lpstr> D  N  Q    G  S  P   A  H  O  T  X  E  </vt:lpstr>
      <vt:lpstr>Expanded vs Factored</vt:lpstr>
      <vt:lpstr>Factored and Expanded forms of Quadratics</vt:lpstr>
      <vt:lpstr>Exit Ticket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10</dc:title>
  <dc:creator>.</dc:creator>
  <cp:lastModifiedBy>.</cp:lastModifiedBy>
  <cp:revision>311</cp:revision>
  <dcterms:created xsi:type="dcterms:W3CDTF">2013-09-09T22:56:11Z</dcterms:created>
  <dcterms:modified xsi:type="dcterms:W3CDTF">2013-10-30T23:18:05Z</dcterms:modified>
</cp:coreProperties>
</file>